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1" r:id="rId4"/>
    <p:sldId id="325" r:id="rId5"/>
    <p:sldId id="324" r:id="rId6"/>
    <p:sldId id="322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CC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0039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nTtUuhDjrQ" TargetMode="Externa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hyperlink" Target="https://www.youtube.com/watch?v=TH_ZkLozlz4" TargetMode="External"/><Relationship Id="rId4" Type="http://schemas.openxmlformats.org/officeDocument/2006/relationships/hyperlink" Target="https://www.youtube.com/watch?v=VYI-F6ns_9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Skg4J1UF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s://blog.naver.com/kcc1335/22181401005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CPrbH4I6f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fulhTpFYf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사이버 폭력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68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다음 비디오를 시청하고 무엇을 보고 무엇을 들었는지 옆 사람과 함께 이야기를 나누어 보세요</a:t>
            </a:r>
            <a:r>
              <a:rPr lang="en-US" altLang="ko-KR" sz="3600" b="1" dirty="0"/>
              <a:t>.</a:t>
            </a:r>
            <a:r>
              <a:rPr lang="ko-KR" altLang="en-US" sz="3600" b="1" dirty="0"/>
              <a:t> </a:t>
            </a:r>
            <a:r>
              <a:rPr lang="en-US" altLang="ko-KR" sz="4000" b="1" dirty="0">
                <a:solidFill>
                  <a:srgbClr val="FF0000"/>
                </a:solidFill>
              </a:rPr>
              <a:t>       </a:t>
            </a:r>
            <a:endParaRPr lang="en-US" altLang="ko-KR" sz="3600" b="1" dirty="0"/>
          </a:p>
          <a:p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https://www.youtube.com/watch?v=inTtUuhDjrQ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https://www.youtube.com/watch?v=VYI-F6ns_9I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https://www.youtube.com/watch?v=TH_ZkLozlz4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endParaRPr lang="en-US" altLang="ko-KR" b="1" dirty="0"/>
          </a:p>
          <a:p>
            <a:endParaRPr lang="en-US" altLang="ko-KR" sz="1100" b="1" dirty="0"/>
          </a:p>
          <a:p>
            <a:r>
              <a:rPr lang="en-US" altLang="ko-KR" sz="2000" b="1" dirty="0"/>
              <a:t>         </a:t>
            </a:r>
            <a:r>
              <a:rPr lang="ko-KR" altLang="en-US" sz="3200" b="1" dirty="0">
                <a:solidFill>
                  <a:srgbClr val="0000CC"/>
                </a:solidFill>
              </a:rPr>
              <a:t>사이버 폭력을 경험한 적이 있나요</a:t>
            </a:r>
            <a:r>
              <a:rPr lang="en-US" altLang="ko-KR" sz="3200" b="1" dirty="0">
                <a:solidFill>
                  <a:srgbClr val="0000CC"/>
                </a:solidFill>
              </a:rPr>
              <a:t>? </a:t>
            </a:r>
            <a:r>
              <a:rPr lang="ko-KR" altLang="en-US" sz="3200" b="1" dirty="0">
                <a:solidFill>
                  <a:srgbClr val="0000CC"/>
                </a:solidFill>
              </a:rPr>
              <a:t>본 적이 있나요</a:t>
            </a:r>
            <a:r>
              <a:rPr lang="en-US" altLang="ko-KR" sz="3200" b="1" dirty="0">
                <a:solidFill>
                  <a:srgbClr val="0000CC"/>
                </a:solidFill>
              </a:rPr>
              <a:t>? </a:t>
            </a:r>
          </a:p>
          <a:p>
            <a:r>
              <a:rPr lang="en-US" altLang="ko-KR" sz="3200" b="1" dirty="0">
                <a:solidFill>
                  <a:srgbClr val="0000CC"/>
                </a:solidFill>
              </a:rPr>
              <a:t>      </a:t>
            </a:r>
            <a:r>
              <a:rPr lang="ko-KR" altLang="en-US" sz="3200" b="1" dirty="0">
                <a:solidFill>
                  <a:srgbClr val="0000CC"/>
                </a:solidFill>
              </a:rPr>
              <a:t>주위에 이것 때문에 괴로워하는 친구들이 있나요</a:t>
            </a:r>
            <a:r>
              <a:rPr lang="en-US" altLang="ko-KR" sz="3200" b="1" dirty="0">
                <a:solidFill>
                  <a:srgbClr val="0000CC"/>
                </a:solidFill>
              </a:rPr>
              <a:t>?</a:t>
            </a:r>
            <a:r>
              <a:rPr lang="ko-KR" altLang="en-US" sz="3200" b="1" dirty="0">
                <a:solidFill>
                  <a:srgbClr val="0000CC"/>
                </a:solidFill>
              </a:rPr>
              <a:t> </a:t>
            </a:r>
            <a:endParaRPr lang="en-US" altLang="ko-KR" sz="3600" b="1" dirty="0">
              <a:solidFill>
                <a:srgbClr val="FF0000"/>
              </a:solidFill>
            </a:endParaRPr>
          </a:p>
        </p:txBody>
      </p:sp>
      <p:pic>
        <p:nvPicPr>
          <p:cNvPr id="3" name="Graphic 2" descr="Rain">
            <a:extLst>
              <a:ext uri="{FF2B5EF4-FFF2-40B4-BE49-F238E27FC236}">
                <a16:creationId xmlns:a16="http://schemas.microsoft.com/office/drawing/2014/main" id="{8C4B5A35-75D3-4766-9AAF-7062B87AD0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1450" y="49295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17350" y="1216333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20400"/>
              </p:ext>
            </p:extLst>
          </p:nvPr>
        </p:nvGraphicFramePr>
        <p:xfrm>
          <a:off x="329425" y="2027540"/>
          <a:ext cx="11485102" cy="4054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4175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2230582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1648691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1973287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  <a:gridCol w="1712022">
                  <a:extLst>
                    <a:ext uri="{9D8B030D-6E8A-4147-A177-3AD203B41FA5}">
                      <a16:colId xmlns:a16="http://schemas.microsoft.com/office/drawing/2014/main" val="3145314550"/>
                    </a:ext>
                  </a:extLst>
                </a:gridCol>
                <a:gridCol w="2116345">
                  <a:extLst>
                    <a:ext uri="{9D8B030D-6E8A-4147-A177-3AD203B41FA5}">
                      <a16:colId xmlns:a16="http://schemas.microsoft.com/office/drawing/2014/main" val="2597395113"/>
                    </a:ext>
                  </a:extLst>
                </a:gridCol>
              </a:tblGrid>
              <a:tr h="5414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439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폭력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용기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가해자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439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소외되다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피해를 주다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피해자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439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범죄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협박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방관자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439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전송하다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합성하다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예방하다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439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명예훼손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징역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신중하다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439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벌금에 처하다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목숨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노출하다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951475"/>
                  </a:ext>
                </a:extLst>
              </a:tr>
              <a:tr h="439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자살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댓글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600" b="1" dirty="0"/>
                        <a:t>외상후 </a:t>
                      </a:r>
                      <a:endParaRPr lang="en-US" altLang="ko-KR" sz="1600" b="1" dirty="0"/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600" b="1" dirty="0"/>
                        <a:t>스트레스</a:t>
                      </a:r>
                      <a:endParaRPr lang="en-US" altLang="ko-KR" sz="1600" b="1" dirty="0"/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600" b="1" dirty="0"/>
                        <a:t> 장애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039859"/>
                  </a:ext>
                </a:extLst>
              </a:tr>
              <a:tr h="439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선플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/>
                        <a:t>악플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16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451647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2322969" y="2598198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violence, battery</a:t>
            </a:r>
            <a:endParaRPr lang="ko-KR" altLang="en-US" dirty="0"/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10101C5C-5A1C-4645-9E85-FDC416BEBD48}"/>
              </a:ext>
            </a:extLst>
          </p:cNvPr>
          <p:cNvSpPr txBox="1"/>
          <p:nvPr/>
        </p:nvSpPr>
        <p:spPr>
          <a:xfrm>
            <a:off x="2434729" y="3040393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to</a:t>
            </a:r>
            <a:r>
              <a:rPr lang="ko-KR" altLang="en-US" dirty="0"/>
              <a:t> </a:t>
            </a:r>
            <a:r>
              <a:rPr lang="en-US" altLang="ko-KR" dirty="0"/>
              <a:t>be</a:t>
            </a:r>
            <a:r>
              <a:rPr lang="ko-KR" altLang="en-US" dirty="0"/>
              <a:t> </a:t>
            </a:r>
            <a:r>
              <a:rPr lang="en-US" altLang="ko-KR" dirty="0"/>
              <a:t>isolated</a:t>
            </a:r>
            <a:endParaRPr lang="ko-KR" altLang="en-US" dirty="0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008994C6-7677-4797-BCBD-3268C574EB55}"/>
              </a:ext>
            </a:extLst>
          </p:cNvPr>
          <p:cNvSpPr txBox="1"/>
          <p:nvPr/>
        </p:nvSpPr>
        <p:spPr>
          <a:xfrm>
            <a:off x="2810649" y="3457442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crime</a:t>
            </a:r>
            <a:endParaRPr lang="ko-KR" altLang="en-US" dirty="0"/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D61B2E2D-569B-4625-91A6-5BC1C8E916CC}"/>
              </a:ext>
            </a:extLst>
          </p:cNvPr>
          <p:cNvSpPr txBox="1"/>
          <p:nvPr/>
        </p:nvSpPr>
        <p:spPr>
          <a:xfrm>
            <a:off x="2566809" y="3912030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to transmit</a:t>
            </a:r>
            <a:endParaRPr lang="ko-KR" altLang="en-US" dirty="0"/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7DAE5DE2-5B3E-4F02-BFB0-249BE25FA926}"/>
              </a:ext>
            </a:extLst>
          </p:cNvPr>
          <p:cNvSpPr txBox="1"/>
          <p:nvPr/>
        </p:nvSpPr>
        <p:spPr>
          <a:xfrm>
            <a:off x="2150921" y="4351862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defamation, slander</a:t>
            </a:r>
            <a:endParaRPr lang="ko-KR" altLang="en-US" dirty="0"/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4CF5B0D8-0CAC-426F-8521-172641906DF9}"/>
              </a:ext>
            </a:extLst>
          </p:cNvPr>
          <p:cNvSpPr txBox="1"/>
          <p:nvPr/>
        </p:nvSpPr>
        <p:spPr>
          <a:xfrm>
            <a:off x="2549649" y="4797792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to be fined</a:t>
            </a:r>
            <a:endParaRPr lang="ko-KR" altLang="en-US" dirty="0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1B8AEFD-CD22-4339-B305-24D079ABEB6B}"/>
              </a:ext>
            </a:extLst>
          </p:cNvPr>
          <p:cNvSpPr txBox="1"/>
          <p:nvPr/>
        </p:nvSpPr>
        <p:spPr>
          <a:xfrm>
            <a:off x="2729369" y="5217524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suicide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955DB7-58FC-475A-A882-622ECC664988}"/>
              </a:ext>
            </a:extLst>
          </p:cNvPr>
          <p:cNvSpPr txBox="1"/>
          <p:nvPr/>
        </p:nvSpPr>
        <p:spPr>
          <a:xfrm>
            <a:off x="2590662" y="568765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good reply</a:t>
            </a:r>
            <a:endParaRPr lang="ko-KR" altLang="en-US" dirty="0"/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613573D3-0519-4FEB-B219-072EC8DC0B54}"/>
              </a:ext>
            </a:extLst>
          </p:cNvPr>
          <p:cNvSpPr txBox="1"/>
          <p:nvPr/>
        </p:nvSpPr>
        <p:spPr>
          <a:xfrm>
            <a:off x="6071060" y="2592485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courage, bravery </a:t>
            </a:r>
            <a:endParaRPr lang="ko-KR" altLang="en-US" dirty="0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7338DFD8-EDE0-4232-8412-F0DAD271F52A}"/>
              </a:ext>
            </a:extLst>
          </p:cNvPr>
          <p:cNvSpPr txBox="1"/>
          <p:nvPr/>
        </p:nvSpPr>
        <p:spPr>
          <a:xfrm>
            <a:off x="6335547" y="3039296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to damage</a:t>
            </a:r>
            <a:endParaRPr lang="ko-KR" altLang="en-US" dirty="0"/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7DE7E3E3-3A4B-48D4-96D9-C09E053F6FAA}"/>
              </a:ext>
            </a:extLst>
          </p:cNvPr>
          <p:cNvSpPr txBox="1"/>
          <p:nvPr/>
        </p:nvSpPr>
        <p:spPr>
          <a:xfrm>
            <a:off x="6587907" y="347776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threat </a:t>
            </a:r>
            <a:endParaRPr lang="ko-KR" altLang="en-US" dirty="0"/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1024F3AE-0FAD-458C-A7F2-B328BEBD5BF1}"/>
              </a:ext>
            </a:extLst>
          </p:cNvPr>
          <p:cNvSpPr txBox="1"/>
          <p:nvPr/>
        </p:nvSpPr>
        <p:spPr>
          <a:xfrm>
            <a:off x="6366027" y="3861230"/>
            <a:ext cx="1208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to compose, </a:t>
            </a:r>
          </a:p>
          <a:p>
            <a:r>
              <a:rPr lang="en-US" altLang="ko-KR" sz="1400" dirty="0"/>
              <a:t>synthesize</a:t>
            </a:r>
            <a:endParaRPr lang="ko-KR" altLang="en-US" sz="1400" dirty="0"/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4A44F0E6-46C0-470C-A082-AC6070CD9A91}"/>
              </a:ext>
            </a:extLst>
          </p:cNvPr>
          <p:cNvSpPr txBox="1"/>
          <p:nvPr/>
        </p:nvSpPr>
        <p:spPr>
          <a:xfrm>
            <a:off x="6179994" y="437429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imprisonment </a:t>
            </a:r>
            <a:endParaRPr lang="ko-KR" altLang="en-US" dirty="0"/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C77012AA-1F31-46FA-93B3-ACF98D5FBCD8}"/>
              </a:ext>
            </a:extLst>
          </p:cNvPr>
          <p:cNvSpPr txBox="1"/>
          <p:nvPr/>
        </p:nvSpPr>
        <p:spPr>
          <a:xfrm>
            <a:off x="6746915" y="478227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life</a:t>
            </a:r>
            <a:endParaRPr lang="ko-KR" altLang="en-US" dirty="0"/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3E0F309A-25A5-45C2-B94B-8013DF64FFCE}"/>
              </a:ext>
            </a:extLst>
          </p:cNvPr>
          <p:cNvSpPr txBox="1"/>
          <p:nvPr/>
        </p:nvSpPr>
        <p:spPr>
          <a:xfrm>
            <a:off x="6616554" y="5227684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reply </a:t>
            </a:r>
            <a:endParaRPr lang="ko-KR" altLang="en-US" dirty="0"/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3FEE59FF-CE5A-4A6E-A074-B2413B590A54}"/>
              </a:ext>
            </a:extLst>
          </p:cNvPr>
          <p:cNvSpPr txBox="1"/>
          <p:nvPr/>
        </p:nvSpPr>
        <p:spPr>
          <a:xfrm>
            <a:off x="6002793" y="5705612"/>
            <a:ext cx="2042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malicious comments</a:t>
            </a:r>
            <a:endParaRPr lang="ko-KR" altLang="en-US" dirty="0"/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07CD4C76-D78A-4DE1-8B32-1A20820127AD}"/>
              </a:ext>
            </a:extLst>
          </p:cNvPr>
          <p:cNvSpPr txBox="1"/>
          <p:nvPr/>
        </p:nvSpPr>
        <p:spPr>
          <a:xfrm>
            <a:off x="10201936" y="2592485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assailant </a:t>
            </a:r>
            <a:endParaRPr lang="ko-KR" altLang="en-US" dirty="0"/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ABF713B8-5338-4358-9105-AEAEF75CF10B}"/>
              </a:ext>
            </a:extLst>
          </p:cNvPr>
          <p:cNvSpPr txBox="1"/>
          <p:nvPr/>
        </p:nvSpPr>
        <p:spPr>
          <a:xfrm>
            <a:off x="10373330" y="3059668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victim </a:t>
            </a:r>
            <a:endParaRPr lang="ko-KR" altLang="en-US" dirty="0"/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16EC71EF-2081-416B-AF51-5015E838B15A}"/>
              </a:ext>
            </a:extLst>
          </p:cNvPr>
          <p:cNvSpPr txBox="1"/>
          <p:nvPr/>
        </p:nvSpPr>
        <p:spPr>
          <a:xfrm>
            <a:off x="10191776" y="347974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bystander </a:t>
            </a:r>
            <a:endParaRPr lang="ko-KR" altLang="en-US" dirty="0"/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id="{5E38F27C-AC21-44FF-A7B0-371ECE09FF17}"/>
              </a:ext>
            </a:extLst>
          </p:cNvPr>
          <p:cNvSpPr txBox="1"/>
          <p:nvPr/>
        </p:nvSpPr>
        <p:spPr>
          <a:xfrm>
            <a:off x="10199618" y="3900656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to prevent</a:t>
            </a:r>
            <a:endParaRPr lang="ko-KR" altLang="en-US" dirty="0"/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30A6D5CC-EFE8-45F3-BA44-3FF2985C0D3D}"/>
              </a:ext>
            </a:extLst>
          </p:cNvPr>
          <p:cNvSpPr txBox="1"/>
          <p:nvPr/>
        </p:nvSpPr>
        <p:spPr>
          <a:xfrm>
            <a:off x="9690067" y="4353970"/>
            <a:ext cx="2190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to be careful, prudent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CBABF79E-AA3B-4CE3-8661-58E58916555E}"/>
              </a:ext>
            </a:extLst>
          </p:cNvPr>
          <p:cNvSpPr txBox="1"/>
          <p:nvPr/>
        </p:nvSpPr>
        <p:spPr>
          <a:xfrm>
            <a:off x="10160511" y="4799928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to expose </a:t>
            </a:r>
            <a:endParaRPr lang="ko-KR" altLang="en-US" dirty="0"/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1ADC21E4-4027-4DD5-9C0F-0E5EB9E785EF}"/>
              </a:ext>
            </a:extLst>
          </p:cNvPr>
          <p:cNvSpPr txBox="1"/>
          <p:nvPr/>
        </p:nvSpPr>
        <p:spPr>
          <a:xfrm>
            <a:off x="9958874" y="5309213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posttraumatic</a:t>
            </a:r>
          </a:p>
          <a:p>
            <a:r>
              <a:rPr lang="en-US" altLang="ko-KR" dirty="0"/>
              <a:t>stress disorder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586562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다음 링크를 천천히 읽고 질문에 대한 답을 찾아보세요</a:t>
            </a:r>
            <a:r>
              <a:rPr lang="en-US" altLang="ko-KR" sz="3600" b="1" dirty="0"/>
              <a:t>.</a:t>
            </a:r>
            <a:endParaRPr lang="en-US" altLang="ko-KR" sz="1600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https://blog.naver.com/kcc1335/221814010059</a:t>
            </a:r>
            <a:endParaRPr lang="ko-KR" altLang="en-US" sz="30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3E08DD-7917-42A5-ADAF-AE75299432F4}"/>
              </a:ext>
            </a:extLst>
          </p:cNvPr>
          <p:cNvSpPr/>
          <p:nvPr/>
        </p:nvSpPr>
        <p:spPr>
          <a:xfrm>
            <a:off x="226431" y="3160039"/>
            <a:ext cx="11300988" cy="2646266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28750" lvl="2" indent="-514350">
              <a:buAutoNum type="arabicPeriod"/>
            </a:pPr>
            <a:r>
              <a:rPr lang="ko-KR" altLang="en-US" sz="3000" b="1" dirty="0">
                <a:solidFill>
                  <a:schemeClr val="bg1"/>
                </a:solidFill>
              </a:rPr>
              <a:t>사이버 폭력의 종류에는 어떤 것이 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pPr marL="1428750" lvl="2" indent="-514350">
              <a:buAutoNum type="arabicPeriod"/>
            </a:pPr>
            <a:r>
              <a:rPr lang="ko-KR" altLang="en-US" sz="3000" b="1" dirty="0">
                <a:solidFill>
                  <a:schemeClr val="bg1"/>
                </a:solidFill>
              </a:rPr>
              <a:t>사이버 폭력을 경험한 학생은 모두 몇 </a:t>
            </a:r>
            <a:r>
              <a:rPr lang="en-US" altLang="ko-KR" sz="3000" b="1" dirty="0">
                <a:solidFill>
                  <a:schemeClr val="bg1"/>
                </a:solidFill>
              </a:rPr>
              <a:t>%</a:t>
            </a:r>
            <a:r>
              <a:rPr lang="ko-KR" altLang="en-US" sz="3000" b="1" dirty="0">
                <a:solidFill>
                  <a:schemeClr val="bg1"/>
                </a:solidFill>
              </a:rPr>
              <a:t>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pPr marL="1428750" lvl="2" indent="-514350">
              <a:buAutoNum type="arabicPeriod"/>
            </a:pPr>
            <a:r>
              <a:rPr lang="ko-KR" altLang="en-US" sz="3000" b="1" dirty="0">
                <a:solidFill>
                  <a:schemeClr val="bg1"/>
                </a:solidFill>
              </a:rPr>
              <a:t>사이버 폭력 유형 중에서 피해가 가장 높은 것은 무엇인가요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pPr marL="1428750" lvl="2" indent="-514350">
              <a:buAutoNum type="arabicPeriod"/>
            </a:pPr>
            <a:r>
              <a:rPr lang="ko-KR" altLang="en-US" sz="3000" b="1" dirty="0">
                <a:solidFill>
                  <a:schemeClr val="bg1"/>
                </a:solidFill>
              </a:rPr>
              <a:t>주로 어디에서 사이버 폭력을 경험한다고 하나요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  <a:r>
              <a:rPr lang="ko-KR" altLang="en-US" sz="3000" b="1" dirty="0">
                <a:solidFill>
                  <a:schemeClr val="bg1"/>
                </a:solidFill>
              </a:rPr>
              <a:t> </a:t>
            </a:r>
            <a:endParaRPr lang="ko-KR" altLang="en-US" sz="3200" b="1" dirty="0"/>
          </a:p>
        </p:txBody>
      </p:sp>
      <p:pic>
        <p:nvPicPr>
          <p:cNvPr id="19" name="Graphic 18" descr="Lightbulb and gear">
            <a:extLst>
              <a:ext uri="{FF2B5EF4-FFF2-40B4-BE49-F238E27FC236}">
                <a16:creationId xmlns:a16="http://schemas.microsoft.com/office/drawing/2014/main" id="{56F4892D-5A45-4630-8A70-59604CCCCD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2962" y="40259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아래 링크를 눌러서 사이버 폭력에 대한 비디오를 </a:t>
            </a:r>
            <a:endParaRPr lang="en-US" altLang="ko-KR" sz="3200" b="1" dirty="0"/>
          </a:p>
          <a:p>
            <a:r>
              <a:rPr lang="en-US" altLang="ko-KR" sz="3200" b="1" dirty="0"/>
              <a:t>     </a:t>
            </a:r>
            <a:r>
              <a:rPr lang="ko-KR" altLang="en-US" sz="3200" b="1" dirty="0"/>
              <a:t>시청하세요</a:t>
            </a:r>
            <a:r>
              <a:rPr lang="en-US" altLang="ko-KR" sz="3200" b="1" dirty="0"/>
              <a:t>.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https://www.youtube.com/watch?v=TCPrbH4I6fs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endParaRPr lang="en-US" altLang="ko-KR" sz="32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B9782C-3C72-492F-B662-7FB9A10BD4A1}"/>
              </a:ext>
            </a:extLst>
          </p:cNvPr>
          <p:cNvGrpSpPr/>
          <p:nvPr/>
        </p:nvGrpSpPr>
        <p:grpSpPr>
          <a:xfrm>
            <a:off x="306951" y="3429000"/>
            <a:ext cx="11351650" cy="2171699"/>
            <a:chOff x="306951" y="3429000"/>
            <a:chExt cx="11351650" cy="21716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BDFFC2F-5F53-4B9E-852B-3A2154141C45}"/>
                </a:ext>
              </a:extLst>
            </p:cNvPr>
            <p:cNvSpPr/>
            <p:nvPr/>
          </p:nvSpPr>
          <p:spPr>
            <a:xfrm>
              <a:off x="357613" y="3429000"/>
              <a:ext cx="11300988" cy="2171699"/>
            </a:xfrm>
            <a:prstGeom prst="roundRect">
              <a:avLst/>
            </a:prstGeom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여러분은 악플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(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악성 댓글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)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을 달아본 적이 있나요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? </a:t>
              </a: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있다면 왜 악플을 달게 되었는지 상황을 짧게 글로 써  </a:t>
              </a:r>
              <a:endParaRPr lang="en-US" altLang="ko-KR" sz="3000" b="1" dirty="0">
                <a:solidFill>
                  <a:schemeClr val="bg1"/>
                </a:solidFill>
              </a:endParaRP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보세요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.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경험이 없다면 악플을 읽은 적이 있나요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?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무엇에 </a:t>
              </a:r>
              <a:endParaRPr lang="en-US" altLang="ko-KR" sz="3000" b="1" dirty="0">
                <a:solidFill>
                  <a:schemeClr val="bg1"/>
                </a:solidFill>
              </a:endParaRP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관한 악플이었는지 내용을 짧게 써 보고 발표하세요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.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 </a:t>
              </a:r>
              <a:endParaRPr lang="en-US" altLang="ko-KR" sz="30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CA86C0F-662C-4797-8BD9-AF189C5F0A1C}"/>
                </a:ext>
              </a:extLst>
            </p:cNvPr>
            <p:cNvSpPr/>
            <p:nvPr/>
          </p:nvSpPr>
          <p:spPr>
            <a:xfrm>
              <a:off x="306951" y="4081578"/>
              <a:ext cx="1801249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Task :  </a:t>
              </a:r>
              <a:endParaRPr lang="ko-KR" alt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endParaRPr>
            </a:p>
          </p:txBody>
        </p:sp>
      </p:grpSp>
      <p:pic>
        <p:nvPicPr>
          <p:cNvPr id="3" name="Graphic 2" descr="Email">
            <a:extLst>
              <a:ext uri="{FF2B5EF4-FFF2-40B4-BE49-F238E27FC236}">
                <a16:creationId xmlns:a16="http://schemas.microsoft.com/office/drawing/2014/main" id="{A4119EE8-EA6E-4AA7-8D37-A00344AFF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665" y="16277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4F7CFF-3575-46C8-8669-2BD0D6449B31}"/>
              </a:ext>
            </a:extLst>
          </p:cNvPr>
          <p:cNvSpPr txBox="1"/>
          <p:nvPr/>
        </p:nvSpPr>
        <p:spPr>
          <a:xfrm>
            <a:off x="992823" y="1551049"/>
            <a:ext cx="109347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사이버 폭력 예방법에 대한 비디오입니다</a:t>
            </a:r>
            <a:r>
              <a:rPr lang="en-US" altLang="ko-KR" sz="3200" b="1" dirty="0"/>
              <a:t>.</a:t>
            </a:r>
            <a:endParaRPr lang="en-US" altLang="ko-KR" sz="360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https://www.youtube.com/watch?v=rfulhTpFYfo</a:t>
            </a:r>
            <a:r>
              <a:rPr lang="en-US" altLang="ko-KR" sz="3600" b="1" dirty="0">
                <a:solidFill>
                  <a:srgbClr val="FF0000"/>
                </a:solidFill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9BBB4E-3704-418C-B0F2-5B98D471C846}"/>
              </a:ext>
            </a:extLst>
          </p:cNvPr>
          <p:cNvGrpSpPr/>
          <p:nvPr/>
        </p:nvGrpSpPr>
        <p:grpSpPr>
          <a:xfrm>
            <a:off x="434355" y="3465737"/>
            <a:ext cx="11312139" cy="1908903"/>
            <a:chOff x="341274" y="4616313"/>
            <a:chExt cx="11312139" cy="14511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847FD9B-2CFD-4282-A3C0-4AD110B0D44E}"/>
                </a:ext>
              </a:extLst>
            </p:cNvPr>
            <p:cNvSpPr/>
            <p:nvPr/>
          </p:nvSpPr>
          <p:spPr>
            <a:xfrm>
              <a:off x="352425" y="4616313"/>
              <a:ext cx="11300988" cy="1451112"/>
            </a:xfrm>
            <a:prstGeom prst="roundRect">
              <a:avLst/>
            </a:prstGeom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여러분의 친구가 사이버 폭력을 당하고 있다면 여러분이 </a:t>
              </a:r>
              <a:endParaRPr lang="en-US" altLang="ko-KR" sz="3000" b="1" dirty="0">
                <a:solidFill>
                  <a:schemeClr val="bg1"/>
                </a:solidFill>
              </a:endParaRP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그 친구를 위해 할 수 있는 일은 무엇이 있는지 생각해 </a:t>
              </a:r>
              <a:endParaRPr lang="en-US" altLang="ko-KR" sz="3000" b="1" dirty="0">
                <a:solidFill>
                  <a:schemeClr val="bg1"/>
                </a:solidFill>
              </a:endParaRP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보고 한 단락 정도로 글을 써 보세요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.</a:t>
              </a:r>
              <a:endParaRPr lang="ko-KR" altLang="en-US" sz="30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BA877D-D8F9-4A00-81CC-E9212BDFDE96}"/>
                </a:ext>
              </a:extLst>
            </p:cNvPr>
            <p:cNvSpPr/>
            <p:nvPr/>
          </p:nvSpPr>
          <p:spPr>
            <a:xfrm>
              <a:off x="341274" y="5031014"/>
              <a:ext cx="1801249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Task :  </a:t>
              </a:r>
              <a:endParaRPr lang="ko-KR" alt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endParaRPr>
            </a:p>
          </p:txBody>
        </p:sp>
      </p:grpSp>
      <p:pic>
        <p:nvPicPr>
          <p:cNvPr id="6" name="Graphic 5" descr="Chat">
            <a:extLst>
              <a:ext uri="{FF2B5EF4-FFF2-40B4-BE49-F238E27FC236}">
                <a16:creationId xmlns:a16="http://schemas.microsoft.com/office/drawing/2014/main" id="{A693424E-CD6A-4056-A027-05C234C8E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423" y="15234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4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85762" y="1483112"/>
            <a:ext cx="10968038" cy="4482790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사이버 폭력의 피해로 인해 극단적인 경우에 자살로 이어지는 경우가 있다고 합니다</a:t>
            </a:r>
            <a:r>
              <a:rPr lang="en-US" altLang="ko-KR" sz="3200" b="1" dirty="0"/>
              <a:t>. </a:t>
            </a:r>
            <a:r>
              <a:rPr lang="ko-KR" altLang="en-US" sz="3200" b="1" dirty="0"/>
              <a:t>이를 예방하기 위해서 인터넷 사용자의 주민등록번호와 실명을 확인한 후에 인터넷에서 댓글을 달 수 있게 하는 인터넷 실명제를 한국에서는 </a:t>
            </a:r>
            <a:r>
              <a:rPr lang="en-US" altLang="ko-KR" sz="3200" b="1" dirty="0"/>
              <a:t>2004</a:t>
            </a:r>
            <a:r>
              <a:rPr lang="ko-KR" altLang="en-US" sz="3200" b="1" dirty="0"/>
              <a:t>년부터 시작하고 있는데요</a:t>
            </a:r>
            <a:r>
              <a:rPr lang="en-US" altLang="ko-KR" sz="3200" b="1" dirty="0"/>
              <a:t>. </a:t>
            </a:r>
            <a:r>
              <a:rPr lang="ko-KR" altLang="en-US" sz="3200" b="1" dirty="0"/>
              <a:t>이 인터넷 실명제에 대해 여러분은 찬성하는지 반대하는지 왜 그렇게 생각하는지 여러분의 생각을 뒷받침할 수 있는 예를 두 가지 정도 들어서 두 단락 이상의 글을 써 보세요</a:t>
            </a:r>
            <a:r>
              <a:rPr lang="en-US" altLang="ko-KR" sz="3200" b="1" dirty="0"/>
              <a:t>.</a:t>
            </a:r>
            <a:r>
              <a:rPr lang="ko-KR" altLang="en-US" sz="3200" b="1" dirty="0"/>
              <a:t> </a:t>
            </a:r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051" y="1671482"/>
            <a:ext cx="646332" cy="6463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1116344" y="1671482"/>
            <a:ext cx="120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1988</TotalTime>
  <Words>495</Words>
  <Application>Microsoft Office PowerPoint</Application>
  <PresentationFormat>Widescreen</PresentationFormat>
  <Paragraphs>108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3  사이버 폭력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180</cp:revision>
  <dcterms:created xsi:type="dcterms:W3CDTF">2020-04-18T22:55:50Z</dcterms:created>
  <dcterms:modified xsi:type="dcterms:W3CDTF">2020-06-27T05:33:45Z</dcterms:modified>
</cp:coreProperties>
</file>